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FFFFFF"/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1pPr>
    <a:lvl2pPr marL="0" marR="0" indent="457200" algn="l" defTabSz="2438338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FFFFFF"/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2pPr>
    <a:lvl3pPr marL="0" marR="0" indent="914400" algn="l" defTabSz="2438338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FFFFFF"/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3pPr>
    <a:lvl4pPr marL="0" marR="0" indent="1371600" algn="l" defTabSz="2438338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FFFFFF"/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4pPr>
    <a:lvl5pPr marL="0" marR="0" indent="1828800" algn="l" defTabSz="2438338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FFFFFF"/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5pPr>
    <a:lvl6pPr marL="0" marR="0" indent="2286000" algn="l" defTabSz="2438338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FFFFFF"/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6pPr>
    <a:lvl7pPr marL="0" marR="0" indent="2743200" algn="l" defTabSz="2438338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FFFFFF"/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7pPr>
    <a:lvl8pPr marL="0" marR="0" indent="3200400" algn="l" defTabSz="2438338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FFFFFF"/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8pPr>
    <a:lvl9pPr marL="0" marR="0" indent="3657600" algn="l" defTabSz="2438338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FFFFFF"/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929292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381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381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381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929292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381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Avenir Next Regular"/>
          <a:ea typeface="Avenir Next Regular"/>
          <a:cs typeface="Avenir Next Regular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381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rgbClr val="0C768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929292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rgbClr val="537F67"/>
          </a:solidFill>
        </a:fill>
      </a:tcStyle>
    </a:firstCol>
    <a:lastRow>
      <a:tcTxStyle b="off" i="off">
        <a:font>
          <a:latin typeface="Avenir Next Regular"/>
          <a:ea typeface="Avenir Next Regular"/>
          <a:cs typeface="Avenir Next Regular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38100" cap="flat">
              <a:solidFill>
                <a:srgbClr val="537F67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rgbClr val="008728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97492"/>
              <a:satOff val="-3125"/>
              <a:lumOff val="27021"/>
            </a:schemeClr>
          </a:solidFill>
        </a:fill>
      </a:tcStyle>
    </a:wholeTbl>
    <a:band2H>
      <a:tcTxStyle b="def" i="def"/>
      <a:tcStyle>
        <a:tcBdr/>
        <a:fill>
          <a:solidFill>
            <a:srgbClr val="FFFB00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-410732"/>
            </a:schemeClr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38100" cap="flat">
              <a:solidFill>
                <a:schemeClr val="accent4">
                  <a:hueOff val="-410732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97492"/>
              <a:satOff val="-3125"/>
              <a:lumOff val="27021"/>
            </a:schemeClr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-73702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F9DFE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114748"/>
              <a:satOff val="1446"/>
              <a:lumOff val="-8963"/>
            </a:schemeClr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38100" cap="flat">
              <a:solidFill>
                <a:schemeClr val="accent6">
                  <a:hueOff val="114748"/>
                  <a:satOff val="1446"/>
                  <a:lumOff val="-896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chemeClr val="accent6">
              <a:satOff val="-21357"/>
              <a:lumOff val="-20662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929292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381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381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rgbClr val="5E5E5E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0" name="Shape 17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r:in und Datum"/>
          <p:cNvSpPr txBox="1"/>
          <p:nvPr>
            <p:ph type="body" sz="quarter" idx="21" hasCustomPrompt="1"/>
          </p:nvPr>
        </p:nvSpPr>
        <p:spPr>
          <a:xfrm>
            <a:off x="1206500" y="12268782"/>
            <a:ext cx="21971000" cy="660401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Autor:in und Datum</a:t>
            </a:r>
          </a:p>
        </p:txBody>
      </p:sp>
      <p:sp>
        <p:nvSpPr>
          <p:cNvPr id="12" name="Textebene 1…"/>
          <p:cNvSpPr txBox="1"/>
          <p:nvPr>
            <p:ph type="body" sz="quarter" idx="1" hasCustomPrompt="1"/>
          </p:nvPr>
        </p:nvSpPr>
        <p:spPr>
          <a:xfrm>
            <a:off x="1206500" y="7357839"/>
            <a:ext cx="21971000" cy="2006601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Präsentationsuntertitel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" name="Titel der Präsentation"/>
          <p:cNvSpPr txBox="1"/>
          <p:nvPr>
            <p:ph type="title" hasCustomPrompt="1"/>
          </p:nvPr>
        </p:nvSpPr>
        <p:spPr>
          <a:xfrm>
            <a:off x="1206500" y="2621719"/>
            <a:ext cx="21971000" cy="4648201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Titel der Präsentation</a:t>
            </a:r>
          </a:p>
        </p:txBody>
      </p:sp>
      <p:pic>
        <p:nvPicPr>
          <p:cNvPr id="14" name="Bildebene.tiff" descr="Bildeben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234256" y="11607821"/>
            <a:ext cx="1584777" cy="1773787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&amp;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eometrische graue Steinarchitektur"/>
          <p:cNvSpPr/>
          <p:nvPr>
            <p:ph type="pic" idx="21"/>
          </p:nvPr>
        </p:nvSpPr>
        <p:spPr>
          <a:xfrm>
            <a:off x="0" y="-4381500"/>
            <a:ext cx="24384001" cy="1828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3" name="Autor:in und Datum"/>
          <p:cNvSpPr txBox="1"/>
          <p:nvPr>
            <p:ph type="body" sz="quarter" idx="22" hasCustomPrompt="1"/>
          </p:nvPr>
        </p:nvSpPr>
        <p:spPr>
          <a:xfrm>
            <a:off x="1206500" y="12268200"/>
            <a:ext cx="21971000" cy="660400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Autor:in und Datum</a:t>
            </a:r>
          </a:p>
        </p:txBody>
      </p:sp>
      <p:sp>
        <p:nvSpPr>
          <p:cNvPr id="24" name="Textebene 1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Präsentationsuntertitel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Titel der Präsentation"/>
          <p:cNvSpPr txBox="1"/>
          <p:nvPr>
            <p:ph type="title" hasCustomPrompt="1"/>
          </p:nvPr>
        </p:nvSpPr>
        <p:spPr>
          <a:xfrm>
            <a:off x="1206500" y="2611945"/>
            <a:ext cx="21971000" cy="4648201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Titel der Präsentation</a:t>
            </a:r>
          </a:p>
        </p:txBody>
      </p:sp>
      <p:sp>
        <p:nvSpPr>
          <p:cNvPr id="26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&amp; F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eometrische graue Steinarchitektur"/>
          <p:cNvSpPr/>
          <p:nvPr>
            <p:ph type="pic" idx="21"/>
          </p:nvPr>
        </p:nvSpPr>
        <p:spPr>
          <a:xfrm>
            <a:off x="5707496" y="-660400"/>
            <a:ext cx="20053301" cy="1504209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" name="Folientitel"/>
          <p:cNvSpPr txBox="1"/>
          <p:nvPr>
            <p:ph type="title" hasCustomPrompt="1"/>
          </p:nvPr>
        </p:nvSpPr>
        <p:spPr>
          <a:xfrm>
            <a:off x="1206500" y="13335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Folientitel</a:t>
            </a:r>
          </a:p>
        </p:txBody>
      </p:sp>
      <p:sp>
        <p:nvSpPr>
          <p:cNvPr id="35" name="Textebene 1…"/>
          <p:cNvSpPr txBox="1"/>
          <p:nvPr>
            <p:ph type="body" sz="quarter" idx="1" hasCustomPrompt="1"/>
          </p:nvPr>
        </p:nvSpPr>
        <p:spPr>
          <a:xfrm>
            <a:off x="1206500" y="71494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Folien-Untertitel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6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&amp; 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olientitel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Folientitel</a:t>
            </a:r>
          </a:p>
        </p:txBody>
      </p:sp>
      <p:sp>
        <p:nvSpPr>
          <p:cNvPr id="44" name="Folien-Untertitel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Folien-Untertitel</a:t>
            </a:r>
          </a:p>
        </p:txBody>
      </p:sp>
      <p:sp>
        <p:nvSpPr>
          <p:cNvPr id="45" name="Textebene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 für Folienpunkt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6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ebene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 für Folienpunkt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4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, Punkte &amp;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Folien-Untertitel"/>
          <p:cNvSpPr txBox="1"/>
          <p:nvPr>
            <p:ph type="body" sz="quarter" idx="2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Folien-Untertitel</a:t>
            </a:r>
          </a:p>
        </p:txBody>
      </p:sp>
      <p:sp>
        <p:nvSpPr>
          <p:cNvPr id="62" name="Winkelige Steinarchitektur mit Licht und Schatten"/>
          <p:cNvSpPr/>
          <p:nvPr>
            <p:ph type="pic" idx="22"/>
          </p:nvPr>
        </p:nvSpPr>
        <p:spPr>
          <a:xfrm>
            <a:off x="12382500" y="0"/>
            <a:ext cx="21945600" cy="137160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Folientitel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Folientitel</a:t>
            </a:r>
          </a:p>
        </p:txBody>
      </p:sp>
      <p:sp>
        <p:nvSpPr>
          <p:cNvPr id="64" name="Textebene 1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Text für Folienpunkt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5" name="Foliennummer"/>
          <p:cNvSpPr txBox="1"/>
          <p:nvPr>
            <p:ph type="sldNum" sz="quarter" idx="2"/>
          </p:nvPr>
        </p:nvSpPr>
        <p:spPr>
          <a:xfrm>
            <a:off x="23558500" y="12468859"/>
            <a:ext cx="379476" cy="419101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, Punkte &amp; Livevideo – kle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olien-Untertitel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Folien-Untertitel</a:t>
            </a:r>
          </a:p>
        </p:txBody>
      </p:sp>
      <p:sp>
        <p:nvSpPr>
          <p:cNvPr id="73" name="Folientitel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Folientitel</a:t>
            </a:r>
          </a:p>
        </p:txBody>
      </p:sp>
      <p:sp>
        <p:nvSpPr>
          <p:cNvPr id="74" name="Textebene 1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Text für Folienpunkt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5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, Punkte &amp; Livevideo – gro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Folien-Untertitel"/>
          <p:cNvSpPr txBox="1"/>
          <p:nvPr>
            <p:ph type="body" sz="quarter" idx="2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Folien-Untertitel</a:t>
            </a:r>
          </a:p>
        </p:txBody>
      </p:sp>
      <p:sp>
        <p:nvSpPr>
          <p:cNvPr id="83" name="Folientitel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Folientitel</a:t>
            </a:r>
          </a:p>
        </p:txBody>
      </p:sp>
      <p:sp>
        <p:nvSpPr>
          <p:cNvPr id="84" name="Textebene 1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Text für Folienpunkt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5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bschni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el des Abschnitts"/>
          <p:cNvSpPr txBox="1"/>
          <p:nvPr>
            <p:ph type="title" hasCustomPrompt="1"/>
          </p:nvPr>
        </p:nvSpPr>
        <p:spPr>
          <a:xfrm>
            <a:off x="1206500" y="3906899"/>
            <a:ext cx="21971004" cy="4648201"/>
          </a:xfrm>
          <a:prstGeom prst="rect">
            <a:avLst/>
          </a:prstGeom>
        </p:spPr>
        <p:txBody>
          <a:bodyPr anchor="ctr"/>
          <a:lstStyle>
            <a:lvl1pPr>
              <a:defRPr spc="-119" sz="12000"/>
            </a:lvl1pPr>
          </a:lstStyle>
          <a:p>
            <a:pPr/>
            <a:r>
              <a:t>Titel des Abschnitts</a:t>
            </a:r>
          </a:p>
        </p:txBody>
      </p:sp>
      <p:sp>
        <p:nvSpPr>
          <p:cNvPr id="93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Folientitel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Folientitel</a:t>
            </a:r>
          </a:p>
        </p:txBody>
      </p:sp>
      <p:sp>
        <p:nvSpPr>
          <p:cNvPr id="101" name="Folien-Untertitel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Folien-Untertitel</a:t>
            </a:r>
          </a:p>
        </p:txBody>
      </p:sp>
      <p:sp>
        <p:nvSpPr>
          <p:cNvPr id="102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Agenda-Untertitel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Agenda-Untertitel</a:t>
            </a:r>
          </a:p>
        </p:txBody>
      </p:sp>
      <p:sp>
        <p:nvSpPr>
          <p:cNvPr id="110" name="Textebene 1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6000"/>
              </a:spcBef>
              <a:buSzTx/>
              <a:buNone/>
              <a:defRPr sz="5000"/>
            </a:lvl1pPr>
            <a:lvl2pPr marL="0" indent="457200" defTabSz="825500">
              <a:spcBef>
                <a:spcPts val="6000"/>
              </a:spcBef>
              <a:buSzTx/>
              <a:buNone/>
              <a:defRPr sz="5000"/>
            </a:lvl2pPr>
            <a:lvl3pPr marL="0" indent="914400" defTabSz="825500">
              <a:spcBef>
                <a:spcPts val="6000"/>
              </a:spcBef>
              <a:buSzTx/>
              <a:buNone/>
              <a:defRPr sz="5000"/>
            </a:lvl3pPr>
            <a:lvl4pPr marL="0" indent="1371600" defTabSz="825500">
              <a:spcBef>
                <a:spcPts val="6000"/>
              </a:spcBef>
              <a:buSzTx/>
              <a:buNone/>
              <a:defRPr sz="5000"/>
            </a:lvl4pPr>
            <a:lvl5pPr marL="0" indent="1828800" defTabSz="825500">
              <a:spcBef>
                <a:spcPts val="6000"/>
              </a:spcBef>
              <a:buSzTx/>
              <a:buNone/>
              <a:defRPr sz="5000"/>
            </a:lvl5pPr>
          </a:lstStyle>
          <a:p>
            <a:pPr/>
            <a:r>
              <a:t>Agendathemen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1" name="Agenda-Titel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Agenda-Titel</a:t>
            </a:r>
          </a:p>
        </p:txBody>
      </p:sp>
      <p:sp>
        <p:nvSpPr>
          <p:cNvPr id="112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ufstel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extebene 1…"/>
          <p:cNvSpPr txBox="1"/>
          <p:nvPr>
            <p:ph type="body" sz="half" idx="1" hasCustomPrompt="1"/>
          </p:nvPr>
        </p:nvSpPr>
        <p:spPr>
          <a:xfrm>
            <a:off x="1206500" y="4191000"/>
            <a:ext cx="21971000" cy="40894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Aufstellung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0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akt (groß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extebene 1…"/>
          <p:cNvSpPr txBox="1"/>
          <p:nvPr>
            <p:ph type="body" idx="1" hasCustomPrompt="1"/>
          </p:nvPr>
        </p:nvSpPr>
        <p:spPr>
          <a:xfrm>
            <a:off x="1206500" y="1207360"/>
            <a:ext cx="21971000" cy="7351451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100 %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8" name="Fakten"/>
          <p:cNvSpPr txBox="1"/>
          <p:nvPr>
            <p:ph type="body" sz="quarter" idx="21" hasCustomPrompt="1"/>
          </p:nvPr>
        </p:nvSpPr>
        <p:spPr>
          <a:xfrm>
            <a:off x="1206500" y="8128000"/>
            <a:ext cx="21971000" cy="1079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90000"/>
              </a:lnSpc>
              <a:spcBef>
                <a:spcPts val="0"/>
              </a:spcBef>
              <a:buSzTx/>
              <a:buNone/>
              <a:defRPr spc="-55"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Fakten</a:t>
            </a:r>
          </a:p>
        </p:txBody>
      </p:sp>
      <p:sp>
        <p:nvSpPr>
          <p:cNvPr id="129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extebene 1…"/>
          <p:cNvSpPr txBox="1"/>
          <p:nvPr>
            <p:ph type="body" sz="quarter" idx="1" hasCustomPrompt="1"/>
          </p:nvPr>
        </p:nvSpPr>
        <p:spPr>
          <a:xfrm>
            <a:off x="5194300" y="4165600"/>
            <a:ext cx="13995400" cy="4428667"/>
          </a:xfrm>
          <a:prstGeom prst="rect">
            <a:avLst/>
          </a:prstGeom>
        </p:spPr>
        <p:txBody>
          <a:bodyPr anchor="b"/>
          <a:lstStyle>
            <a:lvl1pPr marL="254000" indent="-2540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1pPr>
            <a:lvl2pPr marL="254000" indent="2032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2pPr>
            <a:lvl3pPr marL="254000" indent="660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3pPr>
            <a:lvl4pPr marL="254000" indent="11176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4pPr>
            <a:lvl5pPr marL="254000" indent="15748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„Bemerkenswert“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7" name="Quellenangabe"/>
          <p:cNvSpPr txBox="1"/>
          <p:nvPr>
            <p:ph type="body" sz="quarter" idx="21" hasCustomPrompt="1"/>
          </p:nvPr>
        </p:nvSpPr>
        <p:spPr>
          <a:xfrm>
            <a:off x="5456257" y="9559997"/>
            <a:ext cx="13471486" cy="698501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36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Quellenangabe</a:t>
            </a:r>
          </a:p>
        </p:txBody>
      </p:sp>
      <p:sp>
        <p:nvSpPr>
          <p:cNvPr id="138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3 Stü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Wellenförmige, rosa- und orangefarbene Architektur vor blauem Himmel"/>
          <p:cNvSpPr/>
          <p:nvPr>
            <p:ph type="pic" sz="quarter" idx="21"/>
          </p:nvPr>
        </p:nvSpPr>
        <p:spPr>
          <a:xfrm>
            <a:off x="7353300" y="3632200"/>
            <a:ext cx="9677400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Ecke eines modernen Gebäudes unter einem klaren blauen Himmel aus niedrigem Blickwinkel"/>
          <p:cNvSpPr/>
          <p:nvPr>
            <p:ph type="pic" sz="quarter" idx="22"/>
          </p:nvPr>
        </p:nvSpPr>
        <p:spPr>
          <a:xfrm>
            <a:off x="14617700" y="3632200"/>
            <a:ext cx="9677400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Steinbrücke unter leicht bewölktem Himmel aus niedrigem Blickwinkel"/>
          <p:cNvSpPr/>
          <p:nvPr>
            <p:ph type="pic" sz="quarter" idx="23"/>
          </p:nvPr>
        </p:nvSpPr>
        <p:spPr>
          <a:xfrm>
            <a:off x="61386" y="3632200"/>
            <a:ext cx="9690101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8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Modernes Metallgebäude aus niedrigem Blickwinkel"/>
          <p:cNvSpPr/>
          <p:nvPr>
            <p:ph type="pic" idx="21"/>
          </p:nvPr>
        </p:nvSpPr>
        <p:spPr>
          <a:xfrm>
            <a:off x="-38100" y="-1295400"/>
            <a:ext cx="24447500" cy="1629551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6" name="Foliennummer"/>
          <p:cNvSpPr txBox="1"/>
          <p:nvPr>
            <p:ph type="sldNum" sz="quarter" idx="2"/>
          </p:nvPr>
        </p:nvSpPr>
        <p:spPr>
          <a:xfrm>
            <a:off x="23558500" y="12468859"/>
            <a:ext cx="379476" cy="419101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4B607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titel"/>
          <p:cNvSpPr txBox="1"/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Folientitel</a:t>
            </a:r>
          </a:p>
        </p:txBody>
      </p:sp>
      <p:sp>
        <p:nvSpPr>
          <p:cNvPr id="3" name="Textebene 1…"/>
          <p:cNvSpPr txBox="1"/>
          <p:nvPr>
            <p:ph type="body" idx="1" hasCustomPrompt="1"/>
          </p:nvPr>
        </p:nvSpPr>
        <p:spPr>
          <a:xfrm>
            <a:off x="1206500" y="4260642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Text für Folienpunkt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Foliennummer"/>
          <p:cNvSpPr txBox="1"/>
          <p:nvPr>
            <p:ph type="sldNum" sz="quarter" idx="2"/>
          </p:nvPr>
        </p:nvSpPr>
        <p:spPr>
          <a:xfrm>
            <a:off x="23558500" y="12443459"/>
            <a:ext cx="408940" cy="4445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spcBef>
                <a:spcPts val="0"/>
              </a:spcBef>
              <a:defRPr sz="2000"/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rgbClr val="FFFFFF"/>
          </a:solidFill>
          <a:uFillTx/>
          <a:latin typeface="+mn-lt"/>
          <a:ea typeface="+mn-ea"/>
          <a:cs typeface="+mn-cs"/>
          <a:sym typeface="Produkt Extralight"/>
        </a:defRPr>
      </a:lvl1pPr>
      <a:lvl2pPr marL="0" marR="0" indent="457200" algn="l" defTabSz="2438338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rgbClr val="FFFFFF"/>
          </a:solidFill>
          <a:uFillTx/>
          <a:latin typeface="+mn-lt"/>
          <a:ea typeface="+mn-ea"/>
          <a:cs typeface="+mn-cs"/>
          <a:sym typeface="Produkt Extralight"/>
        </a:defRPr>
      </a:lvl2pPr>
      <a:lvl3pPr marL="0" marR="0" indent="914400" algn="l" defTabSz="2438338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rgbClr val="FFFFFF"/>
          </a:solidFill>
          <a:uFillTx/>
          <a:latin typeface="+mn-lt"/>
          <a:ea typeface="+mn-ea"/>
          <a:cs typeface="+mn-cs"/>
          <a:sym typeface="Produkt Extralight"/>
        </a:defRPr>
      </a:lvl3pPr>
      <a:lvl4pPr marL="0" marR="0" indent="1371600" algn="l" defTabSz="2438338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rgbClr val="FFFFFF"/>
          </a:solidFill>
          <a:uFillTx/>
          <a:latin typeface="+mn-lt"/>
          <a:ea typeface="+mn-ea"/>
          <a:cs typeface="+mn-cs"/>
          <a:sym typeface="Produkt Extralight"/>
        </a:defRPr>
      </a:lvl4pPr>
      <a:lvl5pPr marL="0" marR="0" indent="1828800" algn="l" defTabSz="2438338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rgbClr val="FFFFFF"/>
          </a:solidFill>
          <a:uFillTx/>
          <a:latin typeface="+mn-lt"/>
          <a:ea typeface="+mn-ea"/>
          <a:cs typeface="+mn-cs"/>
          <a:sym typeface="Produkt Extralight"/>
        </a:defRPr>
      </a:lvl5pPr>
      <a:lvl6pPr marL="0" marR="0" indent="2286000" algn="l" defTabSz="2438338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rgbClr val="FFFFFF"/>
          </a:solidFill>
          <a:uFillTx/>
          <a:latin typeface="+mn-lt"/>
          <a:ea typeface="+mn-ea"/>
          <a:cs typeface="+mn-cs"/>
          <a:sym typeface="Produkt Extralight"/>
        </a:defRPr>
      </a:lvl6pPr>
      <a:lvl7pPr marL="0" marR="0" indent="2743200" algn="l" defTabSz="2438338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rgbClr val="FFFFFF"/>
          </a:solidFill>
          <a:uFillTx/>
          <a:latin typeface="+mn-lt"/>
          <a:ea typeface="+mn-ea"/>
          <a:cs typeface="+mn-cs"/>
          <a:sym typeface="Produkt Extralight"/>
        </a:defRPr>
      </a:lvl7pPr>
      <a:lvl8pPr marL="0" marR="0" indent="3200400" algn="l" defTabSz="2438338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rgbClr val="FFFFFF"/>
          </a:solidFill>
          <a:uFillTx/>
          <a:latin typeface="+mn-lt"/>
          <a:ea typeface="+mn-ea"/>
          <a:cs typeface="+mn-cs"/>
          <a:sym typeface="Produkt Extralight"/>
        </a:defRPr>
      </a:lvl8pPr>
      <a:lvl9pPr marL="0" marR="0" indent="3657600" algn="l" defTabSz="2438338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rgbClr val="FFFFFF"/>
          </a:solidFill>
          <a:uFillTx/>
          <a:latin typeface="+mn-lt"/>
          <a:ea typeface="+mn-ea"/>
          <a:cs typeface="+mn-cs"/>
          <a:sym typeface="Produkt Extralight"/>
        </a:defRPr>
      </a:lvl9pPr>
    </p:titleStyle>
    <p:bodyStyle>
      <a:lvl1pPr marL="457200" marR="0" indent="-457200" algn="l" defTabSz="2438338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rgbClr val="FFFFFF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1pPr>
      <a:lvl2pPr marL="914400" marR="0" indent="-457200" algn="l" defTabSz="2438338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rgbClr val="FFFFFF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2pPr>
      <a:lvl3pPr marL="1371600" marR="0" indent="-457200" algn="l" defTabSz="2438338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rgbClr val="FFFFFF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3pPr>
      <a:lvl4pPr marL="1828800" marR="0" indent="-457200" algn="l" defTabSz="2438338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rgbClr val="FFFFFF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4pPr>
      <a:lvl5pPr marL="2286000" marR="0" indent="-457200" algn="l" defTabSz="2438338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rgbClr val="FFFFFF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5pPr>
      <a:lvl6pPr marL="2743200" marR="0" indent="-457200" algn="l" defTabSz="2438338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rgbClr val="FFFFFF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6pPr>
      <a:lvl7pPr marL="3200400" marR="0" indent="-457200" algn="l" defTabSz="2438338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rgbClr val="FFFFFF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7pPr>
      <a:lvl8pPr marL="3657600" marR="0" indent="-457200" algn="l" defTabSz="2438338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rgbClr val="FFFFFF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8pPr>
      <a:lvl9pPr marL="4114800" marR="0" indent="-457200" algn="l" defTabSz="2438338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rgbClr val="FFFFFF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9pPr>
    </p:bodyStyle>
    <p:otherStyle>
      <a:lvl1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1pPr>
      <a:lvl2pPr marL="0" marR="0" indent="4572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2pPr>
      <a:lvl3pPr marL="0" marR="0" indent="9144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3pPr>
      <a:lvl4pPr marL="0" marR="0" indent="13716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4pPr>
      <a:lvl5pPr marL="0" marR="0" indent="18288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5pPr>
      <a:lvl6pPr marL="0" marR="0" indent="22860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6pPr>
      <a:lvl7pPr marL="0" marR="0" indent="27432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7pPr>
      <a:lvl8pPr marL="0" marR="0" indent="32004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8pPr>
      <a:lvl9pPr marL="0" marR="0" indent="36576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tif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ustaf Haglund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Gustaf Haglund</a:t>
            </a:r>
          </a:p>
        </p:txBody>
      </p:sp>
      <p:sp>
        <p:nvSpPr>
          <p:cNvPr id="173" name="Präsentationsuntertitel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4" name="How To Read Annual Reports / Financial Statements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How To Read Annual Reports / Financial Statements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kip what doesn’t really matter (of course, exceptions exist, just generally speaking here…)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Skip what doesn’t really matter (of course, exceptions exist, just generally speaking here…)</a:t>
            </a:r>
          </a:p>
        </p:txBody>
      </p:sp>
      <p:sp>
        <p:nvSpPr>
          <p:cNvPr id="177" name="Selective Reading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Selective Reading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Autor:in und Datum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0" name="Präsentationsuntertitel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1" name="Titel der Präsentation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82" name="Bildebene.tiff" descr="Bildeben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37154" y="1635923"/>
            <a:ext cx="11702323" cy="104441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IFRS/GAAP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IFRS/GAAP</a:t>
            </a:r>
          </a:p>
        </p:txBody>
      </p:sp>
      <p:sp>
        <p:nvSpPr>
          <p:cNvPr id="185" name="Accounting Standards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Accounting Standards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Never trust the story by face value alon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Never trust the story by face value alone</a:t>
            </a:r>
          </a:p>
        </p:txBody>
      </p:sp>
      <p:sp>
        <p:nvSpPr>
          <p:cNvPr id="188" name="Narratives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Narratives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dwill, intangibles, adjusted earnings, conditional payments, covenants…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Goodwill, intangibles, adjusted earnings, conditional payments, covenants…</a:t>
            </a:r>
          </a:p>
        </p:txBody>
      </p:sp>
      <p:sp>
        <p:nvSpPr>
          <p:cNvPr id="191" name="Key Pitfalls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Key Pitfalls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The importance of a coherent compliance story and how to spot narrative dissonanc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importance of a coherent compliance story and how to spot narrative dissonance</a:t>
            </a:r>
          </a:p>
        </p:txBody>
      </p:sp>
      <p:sp>
        <p:nvSpPr>
          <p:cNvPr id="194" name="Case Study: Wirecard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Case Study: Wirecard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ome examples of smell in the Wirecard report (2017) * The auditor noted material complexity in Asian M&amp;A, and various subjective valuations, yet no reservations…"/>
          <p:cNvSpPr txBox="1"/>
          <p:nvPr>
            <p:ph type="subTitle" sz="quarter" idx="1"/>
          </p:nvPr>
        </p:nvSpPr>
        <p:spPr>
          <a:xfrm>
            <a:off x="1206499" y="7357839"/>
            <a:ext cx="16805824" cy="3400887"/>
          </a:xfrm>
          <a:prstGeom prst="rect">
            <a:avLst/>
          </a:prstGeom>
        </p:spPr>
        <p:txBody>
          <a:bodyPr/>
          <a:lstStyle/>
          <a:p>
            <a:pPr defTabSz="396239">
              <a:defRPr sz="2640"/>
            </a:pPr>
            <a:r>
              <a:t>Some examples of smell in the Wirecard report (2017)</a:t>
            </a:r>
            <a:br/>
            <a:r>
              <a:t>* The auditor noted material complexity in Asian M&amp;A, and various subjective valuations, yet no reservations</a:t>
            </a:r>
          </a:p>
          <a:p>
            <a:pPr defTabSz="396239">
              <a:defRPr sz="2640"/>
            </a:pPr>
            <a:r>
              <a:t>* No segmented cash flow reporting, and no explanation of</a:t>
            </a:r>
            <a:br/>
            <a:r>
              <a:t>   3rd party dependencies or the risks involved in Asia… Even though there was substantial growth in Asia</a:t>
            </a:r>
            <a:br/>
            <a:r>
              <a:t>* Likewise, no explanation how Wirecard’s liquidity structure really worked (counterparties, variance, etc.)</a:t>
            </a:r>
          </a:p>
          <a:p>
            <a:pPr defTabSz="396239">
              <a:defRPr sz="2640"/>
            </a:pPr>
            <a:r>
              <a:t>   or the relevant liquidity risks involved. Lacking sensitivity analyses as well</a:t>
            </a:r>
          </a:p>
          <a:p>
            <a:pPr defTabSz="396239">
              <a:defRPr sz="2640"/>
            </a:pPr>
            <a:r>
              <a:t>Audit opinion: s.289, s.114–115 (liquidity analysis), s.271 (liquidity risk)</a:t>
            </a:r>
          </a:p>
        </p:txBody>
      </p:sp>
      <p:sp>
        <p:nvSpPr>
          <p:cNvPr id="197" name="Straight from the Report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Straight from the Report</a:t>
            </a:r>
          </a:p>
        </p:txBody>
      </p:sp>
      <p:pic>
        <p:nvPicPr>
          <p:cNvPr id="198" name="eingesetzter-Film.png" descr="eingesetzter-Fil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996616" y="235836"/>
            <a:ext cx="6415151" cy="1109075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What they do, and what they don’t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What they do, and what they don’t</a:t>
            </a:r>
          </a:p>
        </p:txBody>
      </p:sp>
      <p:sp>
        <p:nvSpPr>
          <p:cNvPr id="201" name="Know What The Auditor Does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Know What The Auditor Does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räsentationsuntertitel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4" name="Yet Another Example, What Auditors Don’t Do: Intelleg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defTabSz="288036">
              <a:defRPr spc="-97" sz="9720"/>
            </a:pPr>
            <a:r>
              <a:t>Yet Another Example,</a:t>
            </a:r>
            <a:br/>
            <a:r>
              <a:t>What Auditors Don’t Do:</a:t>
            </a:r>
            <a:br/>
            <a:r>
              <a:t>Intellego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“Grävt mycket djupare än skriverier från frilansare“  No."/>
          <p:cNvSpPr txBox="1"/>
          <p:nvPr>
            <p:ph type="subTitle" sz="quarter" idx="1"/>
          </p:nvPr>
        </p:nvSpPr>
        <p:spPr>
          <a:xfrm>
            <a:off x="1219200" y="7357839"/>
            <a:ext cx="21971000" cy="2006601"/>
          </a:xfrm>
          <a:prstGeom prst="rect">
            <a:avLst/>
          </a:prstGeom>
        </p:spPr>
        <p:txBody>
          <a:bodyPr/>
          <a:lstStyle/>
          <a:p>
            <a:pPr defTabSz="586104">
              <a:defRPr sz="3905"/>
            </a:pPr>
            <a:r>
              <a:t>“Grävt mycket djupare än skriverier från frilansare“</a:t>
            </a:r>
            <a:br/>
            <a:br/>
            <a:r>
              <a:t>No.</a:t>
            </a:r>
          </a:p>
        </p:txBody>
      </p:sp>
      <p:sp>
        <p:nvSpPr>
          <p:cNvPr id="207" name="Intellego’s Auditors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Intellego’s Auditors</a:t>
            </a:r>
          </a:p>
        </p:txBody>
      </p:sp>
      <p:pic>
        <p:nvPicPr>
          <p:cNvPr id="208" name="eingesetzter-Film.png" descr="eingesetzter-Fil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908751" y="895474"/>
            <a:ext cx="6254187" cy="103320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What assumptions need to be true for the story to hold?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What assumptions need to be true for the story to hold?</a:t>
            </a:r>
          </a:p>
        </p:txBody>
      </p:sp>
      <p:sp>
        <p:nvSpPr>
          <p:cNvPr id="211" name="Reverse Engineer the Statements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Reverse Engineer the Statements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Of course you need to know how to value the company. Also, what you know – and don’t know.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Of course you need to know how to value the company. Also, what you know – and don’t know.</a:t>
            </a:r>
          </a:p>
        </p:txBody>
      </p:sp>
      <p:sp>
        <p:nvSpPr>
          <p:cNvPr id="214" name="Valuation Models &amp; Circle of Competence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Valuation Models &amp; Circle of Competence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&quot;Spend each day trying to be a little wiser than you were when you woke up.…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2438338">
              <a:defRPr sz="2400">
                <a:latin typeface="Produkt Regular"/>
                <a:ea typeface="Produkt Regular"/>
                <a:cs typeface="Produkt Regular"/>
                <a:sym typeface="Produkt Regular"/>
              </a:defRPr>
            </a:pPr>
            <a:r>
              <a:t>"Spend each day trying to be a little wiser than you were when you woke up.</a:t>
            </a:r>
          </a:p>
          <a:p>
            <a:pPr defTabSz="2438338">
              <a:defRPr sz="2400">
                <a:latin typeface="Produkt Regular"/>
                <a:ea typeface="Produkt Regular"/>
                <a:cs typeface="Produkt Regular"/>
                <a:sym typeface="Produkt Regular"/>
              </a:defRPr>
            </a:pPr>
            <a:r>
              <a:t>Day by day, and at the end of the day—if you live long enough—most people get out of life what they deserve.“</a:t>
            </a:r>
            <a:br/>
          </a:p>
          <a:p>
            <a:pPr defTabSz="2438338">
              <a:defRPr sz="2400">
                <a:latin typeface="Produkt Regular"/>
                <a:ea typeface="Produkt Regular"/>
                <a:cs typeface="Produkt Regular"/>
                <a:sym typeface="Produkt Regular"/>
              </a:defRPr>
            </a:pPr>
            <a:r>
              <a:t>– Charlie Munger</a:t>
            </a:r>
          </a:p>
        </p:txBody>
      </p:sp>
      <p:sp>
        <p:nvSpPr>
          <p:cNvPr id="217" name="The End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End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37_MinimalistDark">
  <a:themeElements>
    <a:clrScheme name="37_MinimalistDark">
      <a:dk1>
        <a:srgbClr val="4B6079"/>
      </a:dk1>
      <a:lt1>
        <a:srgbClr val="FFFFFF"/>
      </a:lt1>
      <a:dk2>
        <a:srgbClr val="6F6F6F"/>
      </a:dk2>
      <a:lt2>
        <a:srgbClr val="D5D5D5"/>
      </a:lt2>
      <a:accent1>
        <a:srgbClr val="9BAABB"/>
      </a:accent1>
      <a:accent2>
        <a:srgbClr val="4CECD6"/>
      </a:accent2>
      <a:accent3>
        <a:srgbClr val="31FD29"/>
      </a:accent3>
      <a:accent4>
        <a:srgbClr val="FEFB00"/>
      </a:accent4>
      <a:accent5>
        <a:srgbClr val="F8ADB9"/>
      </a:accent5>
      <a:accent6>
        <a:srgbClr val="DE9DFE"/>
      </a:accent6>
      <a:hlink>
        <a:srgbClr val="0000FF"/>
      </a:hlink>
      <a:folHlink>
        <a:srgbClr val="FF00FF"/>
      </a:folHlink>
    </a:clrScheme>
    <a:fontScheme name="37_MinimalistDark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7_MinimalistDar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chemeClr val="accent1">
                <a:satOff val="5092"/>
                <a:lumOff val="-28652"/>
              </a:schemeClr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7_MinimalistDark">
  <a:themeElements>
    <a:clrScheme name="37_MinimalistDark">
      <a:dk1>
        <a:srgbClr val="000000"/>
      </a:dk1>
      <a:lt1>
        <a:srgbClr val="FFFFFF"/>
      </a:lt1>
      <a:dk2>
        <a:srgbClr val="6F6F6F"/>
      </a:dk2>
      <a:lt2>
        <a:srgbClr val="D5D5D5"/>
      </a:lt2>
      <a:accent1>
        <a:srgbClr val="9BAABB"/>
      </a:accent1>
      <a:accent2>
        <a:srgbClr val="4CECD6"/>
      </a:accent2>
      <a:accent3>
        <a:srgbClr val="31FD29"/>
      </a:accent3>
      <a:accent4>
        <a:srgbClr val="FEFB00"/>
      </a:accent4>
      <a:accent5>
        <a:srgbClr val="F8ADB9"/>
      </a:accent5>
      <a:accent6>
        <a:srgbClr val="DE9DFE"/>
      </a:accent6>
      <a:hlink>
        <a:srgbClr val="0000FF"/>
      </a:hlink>
      <a:folHlink>
        <a:srgbClr val="FF00FF"/>
      </a:folHlink>
    </a:clrScheme>
    <a:fontScheme name="37_MinimalistDark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7_MinimalistDar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chemeClr val="accent1">
                <a:satOff val="5092"/>
                <a:lumOff val="-28652"/>
              </a:schemeClr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