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381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C768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37F67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537F67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08728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wholeTbl>
    <a:band2H>
      <a:tcTxStyle b="def" i="def"/>
      <a:tcStyle>
        <a:tcBdr/>
        <a:fill>
          <a:solidFill>
            <a:srgbClr val="FFFB00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410732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41073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7370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F9DF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114748"/>
              <a:satOff val="1446"/>
              <a:lumOff val="-8963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>
                  <a:hueOff val="114748"/>
                  <a:satOff val="1446"/>
                  <a:lumOff val="-89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satOff val="-21357"/>
              <a:lumOff val="-20662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381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381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:in und Datum"/>
          <p:cNvSpPr txBox="1"/>
          <p:nvPr>
            <p:ph type="body" sz="quarter" idx="21" hasCustomPrompt="1"/>
          </p:nvPr>
        </p:nvSpPr>
        <p:spPr>
          <a:xfrm>
            <a:off x="1206500" y="12268782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Autor:in und Datum</a:t>
            </a:r>
          </a:p>
        </p:txBody>
      </p:sp>
      <p:sp>
        <p:nvSpPr>
          <p:cNvPr id="12" name="Textebene 1…"/>
          <p:cNvSpPr txBox="1"/>
          <p:nvPr>
            <p:ph type="body" sz="quarter" idx="1" hasCustomPrompt="1"/>
          </p:nvPr>
        </p:nvSpPr>
        <p:spPr>
          <a:xfrm>
            <a:off x="1206500" y="7357839"/>
            <a:ext cx="21971000" cy="20066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Präsentations­untertitel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Titel der Präsentation"/>
          <p:cNvSpPr txBox="1"/>
          <p:nvPr>
            <p:ph type="title" hasCustomPrompt="1"/>
          </p:nvPr>
        </p:nvSpPr>
        <p:spPr>
          <a:xfrm>
            <a:off x="1206500" y="2621719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14" name="Rechteck"/>
          <p:cNvSpPr txBox="1"/>
          <p:nvPr/>
        </p:nvSpPr>
        <p:spPr>
          <a:xfrm>
            <a:off x="1206500" y="12268782"/>
            <a:ext cx="21971000" cy="66040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normAutofit fontScale="100000" lnSpcReduction="0"/>
          </a:bodyPr>
          <a:lstStyle/>
          <a:p>
            <a:pPr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pPr>
          </a:p>
        </p:txBody>
      </p:sp>
      <p:pic>
        <p:nvPicPr>
          <p:cNvPr id="15" name="Bildebene.tiff" descr="Bildeben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34256" y="11607821"/>
            <a:ext cx="1584777" cy="177378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eometrische graue Steinarchitektur"/>
          <p:cNvSpPr/>
          <p:nvPr>
            <p:ph type="pic" idx="21"/>
          </p:nvPr>
        </p:nvSpPr>
        <p:spPr>
          <a:xfrm>
            <a:off x="0" y="-4381500"/>
            <a:ext cx="24384001" cy="1828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" name="Autor:in und Datum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Autor:in und Datum</a:t>
            </a:r>
          </a:p>
        </p:txBody>
      </p:sp>
      <p:sp>
        <p:nvSpPr>
          <p:cNvPr id="25" name="Textebene 1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Präsentations­untertitel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6" name="Titel der Präsentation"/>
          <p:cNvSpPr txBox="1"/>
          <p:nvPr>
            <p:ph type="title" hasCustomPrompt="1"/>
          </p:nvPr>
        </p:nvSpPr>
        <p:spPr>
          <a:xfrm>
            <a:off x="1206500" y="2611945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eometrische graue Steinarchitektur"/>
          <p:cNvSpPr/>
          <p:nvPr>
            <p:ph type="pic" idx="21"/>
          </p:nvPr>
        </p:nvSpPr>
        <p:spPr>
          <a:xfrm>
            <a:off x="5707496" y="-660400"/>
            <a:ext cx="20053301" cy="150420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Folientitel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Folien­titel</a:t>
            </a:r>
          </a:p>
        </p:txBody>
      </p:sp>
      <p:sp>
        <p:nvSpPr>
          <p:cNvPr id="36" name="Textebene 1…"/>
          <p:cNvSpPr txBox="1"/>
          <p:nvPr>
            <p:ph type="body" sz="quarter" idx="1" hasCustomPrompt="1"/>
          </p:nvPr>
        </p:nvSpPr>
        <p:spPr>
          <a:xfrm>
            <a:off x="1206500" y="71494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Folien-Untertitel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Folien­titel</a:t>
            </a:r>
          </a:p>
        </p:txBody>
      </p:sp>
      <p:sp>
        <p:nvSpPr>
          <p:cNvPr id="45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46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63" name="Winkelige Steinarchitektur mit Licht und Schatten"/>
          <p:cNvSpPr/>
          <p:nvPr>
            <p:ph type="pic" idx="22"/>
          </p:nvPr>
        </p:nvSpPr>
        <p:spPr>
          <a:xfrm>
            <a:off x="12382500" y="0"/>
            <a:ext cx="21945600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Folientitel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Folien­titel</a:t>
            </a:r>
          </a:p>
        </p:txBody>
      </p:sp>
      <p:sp>
        <p:nvSpPr>
          <p:cNvPr id="65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6" name="Foliennummer"/>
          <p:cNvSpPr txBox="1"/>
          <p:nvPr>
            <p:ph type="sldNum" sz="quarter" idx="2"/>
          </p:nvPr>
        </p:nvSpPr>
        <p:spPr>
          <a:xfrm>
            <a:off x="23558500" y="12468859"/>
            <a:ext cx="379476" cy="4191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Livevideo –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74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Folien­titel</a:t>
            </a:r>
          </a:p>
        </p:txBody>
      </p:sp>
      <p:sp>
        <p:nvSpPr>
          <p:cNvPr id="75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Livevideo –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84" name="Folientitel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Folien­titel</a:t>
            </a:r>
          </a:p>
        </p:txBody>
      </p:sp>
      <p:sp>
        <p:nvSpPr>
          <p:cNvPr id="85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el des Abschnitts"/>
          <p:cNvSpPr txBox="1"/>
          <p:nvPr>
            <p:ph type="title" hasCustomPrompt="1"/>
          </p:nvPr>
        </p:nvSpPr>
        <p:spPr>
          <a:xfrm>
            <a:off x="1206500" y="3906899"/>
            <a:ext cx="21971004" cy="4648201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Titel des Abschnitts</a:t>
            </a:r>
          </a:p>
        </p:txBody>
      </p:sp>
      <p:sp>
        <p:nvSpPr>
          <p:cNvPr id="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Folien­titel</a:t>
            </a:r>
          </a:p>
        </p:txBody>
      </p:sp>
      <p:sp>
        <p:nvSpPr>
          <p:cNvPr id="102" name="Folien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Folien-Untertitel</a:t>
            </a:r>
          </a:p>
        </p:txBody>
      </p:sp>
      <p:sp>
        <p:nvSpPr>
          <p:cNvPr id="10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-Untertitel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Agenda-Untertitel</a:t>
            </a:r>
          </a:p>
        </p:txBody>
      </p:sp>
      <p:sp>
        <p:nvSpPr>
          <p:cNvPr id="111" name="Textebene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6000"/>
              </a:spcBef>
              <a:buSzTx/>
              <a:buNone/>
              <a:defRPr sz="5000"/>
            </a:lvl1pPr>
            <a:lvl2pPr marL="0" indent="457200" defTabSz="825500">
              <a:spcBef>
                <a:spcPts val="6000"/>
              </a:spcBef>
              <a:buSzTx/>
              <a:buNone/>
              <a:defRPr sz="5000"/>
            </a:lvl2pPr>
            <a:lvl3pPr marL="0" indent="914400" defTabSz="825500">
              <a:spcBef>
                <a:spcPts val="6000"/>
              </a:spcBef>
              <a:buSzTx/>
              <a:buNone/>
              <a:defRPr sz="5000"/>
            </a:lvl3pPr>
            <a:lvl4pPr marL="0" indent="1371600" defTabSz="825500">
              <a:spcBef>
                <a:spcPts val="6000"/>
              </a:spcBef>
              <a:buSzTx/>
              <a:buNone/>
              <a:defRPr sz="5000"/>
            </a:lvl4pPr>
            <a:lvl5pPr marL="0" indent="1828800" defTabSz="8255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Agendathemen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2" name="Agenda-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Agenda-Titel</a:t>
            </a:r>
          </a:p>
        </p:txBody>
      </p:sp>
      <p:sp>
        <p:nvSpPr>
          <p:cNvPr id="1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ebene 1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Aussage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ebene 1…"/>
          <p:cNvSpPr txBox="1"/>
          <p:nvPr>
            <p:ph type="body" idx="1" hasCustomPrompt="1"/>
          </p:nvPr>
        </p:nvSpPr>
        <p:spPr>
          <a:xfrm>
            <a:off x="1206500" y="1207360"/>
            <a:ext cx="21971000" cy="735145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9" name="Fakte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Fakten</a:t>
            </a:r>
          </a:p>
        </p:txBody>
      </p:sp>
      <p:sp>
        <p:nvSpPr>
          <p:cNvPr id="13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ebene 1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28667"/>
          </a:xfrm>
          <a:prstGeom prst="rect">
            <a:avLst/>
          </a:prstGeom>
        </p:spPr>
        <p:txBody>
          <a:bodyPr anchor="b"/>
          <a:lstStyle>
            <a:lvl1pPr marL="254000" indent="-2540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„Zitat“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8" name="Quellenangabe"/>
          <p:cNvSpPr txBox="1"/>
          <p:nvPr>
            <p:ph type="body" sz="quarter" idx="21" hasCustomPrompt="1"/>
          </p:nvPr>
        </p:nvSpPr>
        <p:spPr>
          <a:xfrm>
            <a:off x="5456257" y="9559997"/>
            <a:ext cx="13471486" cy="69850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Quellenangabe</a:t>
            </a:r>
          </a:p>
        </p:txBody>
      </p:sp>
      <p:sp>
        <p:nvSpPr>
          <p:cNvPr id="13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Wellenförmige, rosa- und orangefarbene Architektur vor blauem Himmel"/>
          <p:cNvSpPr/>
          <p:nvPr>
            <p:ph type="pic" sz="quarter" idx="21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Ecke eines modernen Gebäudes unter einem klaren blauen Himmel aus niedrigem Blickwinkel"/>
          <p:cNvSpPr/>
          <p:nvPr>
            <p:ph type="pic" sz="quarter" idx="22"/>
          </p:nvPr>
        </p:nvSpPr>
        <p:spPr>
          <a:xfrm>
            <a:off x="146177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8" name="Steinbrücke unter leicht bewölktem Himmel aus niedrigem Blickwinkel"/>
          <p:cNvSpPr/>
          <p:nvPr>
            <p:ph type="pic" sz="quarter" idx="23"/>
          </p:nvPr>
        </p:nvSpPr>
        <p:spPr>
          <a:xfrm>
            <a:off x="61386" y="3632200"/>
            <a:ext cx="9690101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Modernes Metallgebäude aus niedrigem Blickwinkel"/>
          <p:cNvSpPr/>
          <p:nvPr>
            <p:ph type="pic" idx="21"/>
          </p:nvPr>
        </p:nvSpPr>
        <p:spPr>
          <a:xfrm>
            <a:off x="-38100" y="-1295400"/>
            <a:ext cx="24447500" cy="162955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7" name="Foliennummer"/>
          <p:cNvSpPr txBox="1"/>
          <p:nvPr>
            <p:ph type="sldNum" sz="quarter" idx="2"/>
          </p:nvPr>
        </p:nvSpPr>
        <p:spPr>
          <a:xfrm>
            <a:off x="23558500" y="12468859"/>
            <a:ext cx="379476" cy="41910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4B60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Folien­titel</a:t>
            </a:r>
          </a:p>
        </p:txBody>
      </p:sp>
      <p:sp>
        <p:nvSpPr>
          <p:cNvPr id="3" name="Textebene 1…"/>
          <p:cNvSpPr txBox="1"/>
          <p:nvPr>
            <p:ph type="body" idx="1" hasCustomPrompt="1"/>
          </p:nvPr>
        </p:nvSpPr>
        <p:spPr>
          <a:xfrm>
            <a:off x="1206500" y="4260642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23558500" y="12443459"/>
            <a:ext cx="408940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spcBef>
                <a:spcPts val="0"/>
              </a:spcBef>
              <a:defRPr sz="20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914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371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1828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2860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2743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200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3657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4114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FFFFFF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ustaf Haglund, 2026-03-05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Gustaf Haglund, 2026-03-05</a:t>
            </a:r>
          </a:p>
        </p:txBody>
      </p:sp>
      <p:sp>
        <p:nvSpPr>
          <p:cNvPr id="174" name="Incentives and Corporate Governance"/>
          <p:cNvSpPr txBox="1"/>
          <p:nvPr>
            <p:ph type="ctrTitle"/>
          </p:nvPr>
        </p:nvSpPr>
        <p:spPr>
          <a:xfrm>
            <a:off x="1206499" y="2379333"/>
            <a:ext cx="21971001" cy="4648201"/>
          </a:xfrm>
          <a:prstGeom prst="rect">
            <a:avLst/>
          </a:prstGeom>
        </p:spPr>
        <p:txBody>
          <a:bodyPr/>
          <a:lstStyle/>
          <a:p>
            <a:pPr/>
            <a:r>
              <a:t>Incentives and Corporate Governance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The Law of Incentive Gravity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The Law of Incentive Gravity</a:t>
            </a:r>
          </a:p>
        </p:txBody>
      </p:sp>
      <p:sp>
        <p:nvSpPr>
          <p:cNvPr id="178" name="Incentives = force field…"/>
          <p:cNvSpPr txBox="1"/>
          <p:nvPr>
            <p:ph type="subTitle" sz="half" idx="1"/>
          </p:nvPr>
        </p:nvSpPr>
        <p:spPr>
          <a:xfrm>
            <a:off x="1206499" y="7357839"/>
            <a:ext cx="21971001" cy="4111380"/>
          </a:xfrm>
          <a:prstGeom prst="rect">
            <a:avLst/>
          </a:prstGeom>
        </p:spPr>
        <p:txBody>
          <a:bodyPr/>
          <a:lstStyle/>
          <a:p>
            <a:pPr marL="125730" indent="-125730" defTabSz="454025">
              <a:buSzPct val="100000"/>
              <a:buChar char="•"/>
              <a:defRPr sz="3025"/>
            </a:pPr>
            <a:r>
              <a:t> Incentives = force field</a:t>
            </a:r>
          </a:p>
          <a:p>
            <a:pPr marL="125730" indent="-125730" defTabSz="454025">
              <a:buSzPct val="100000"/>
              <a:buChar char="•"/>
              <a:defRPr sz="3025"/>
            </a:pPr>
            <a:r>
              <a:t> Feedback loops = dynamics</a:t>
            </a:r>
          </a:p>
          <a:p>
            <a:pPr marL="125730" indent="-125730" defTabSz="454025">
              <a:buSzPct val="100000"/>
              <a:buChar char="•"/>
              <a:defRPr sz="3025"/>
            </a:pPr>
            <a:r>
              <a:t> Culture = friction</a:t>
            </a:r>
          </a:p>
          <a:p>
            <a:pPr marL="125730" indent="-125730" defTabSz="454025">
              <a:buSzPct val="100000"/>
              <a:buChar char="•"/>
              <a:defRPr sz="3025"/>
            </a:pPr>
            <a:r>
              <a:t> Local &amp; global optima (sometimes differing incentives inside the org.)</a:t>
            </a:r>
          </a:p>
          <a:p>
            <a:pPr marL="125730" indent="-125730" defTabSz="454025">
              <a:buSzPct val="100000"/>
              <a:buChar char="•"/>
              <a:defRPr sz="3025"/>
            </a:pPr>
            <a:r>
              <a:t> Minimization of action (conserving energy)</a:t>
            </a:r>
          </a:p>
          <a:p>
            <a:pPr marL="125730" indent="-125730" defTabSz="454025">
              <a:buSzPct val="100000"/>
              <a:buChar char="•"/>
              <a:defRPr sz="3025"/>
            </a:pPr>
            <a:r>
              <a:t> Governance failures = expected failures in faulty systems</a:t>
            </a:r>
            <a:br/>
            <a:br/>
            <a:r>
              <a:t>“Show me the incentive and I will show you the outcome“ – Charlie Munger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" name="Why Governance Failures Are Predictable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Why Governance Failures Are Predictable</a:t>
            </a:r>
          </a:p>
        </p:txBody>
      </p:sp>
      <p:sp>
        <p:nvSpPr>
          <p:cNvPr id="182" name="Principal-Agent Problem (skin in the game)…"/>
          <p:cNvSpPr txBox="1"/>
          <p:nvPr>
            <p:ph type="subTitle" sz="quarter" idx="1"/>
          </p:nvPr>
        </p:nvSpPr>
        <p:spPr>
          <a:xfrm>
            <a:off x="1206499" y="7357839"/>
            <a:ext cx="21971001" cy="2389431"/>
          </a:xfrm>
          <a:prstGeom prst="rect">
            <a:avLst/>
          </a:prstGeom>
        </p:spPr>
        <p:txBody>
          <a:bodyPr/>
          <a:lstStyle/>
          <a:p>
            <a:pPr marL="402335" indent="-402335" defTabSz="528319">
              <a:buSzPct val="100000"/>
              <a:buChar char="•"/>
              <a:defRPr sz="3520"/>
            </a:pPr>
            <a:r>
              <a:t>Principal-Agent Problem (skin in the game)</a:t>
            </a:r>
          </a:p>
          <a:p>
            <a:pPr marL="402335" indent="-402335" defTabSz="528319">
              <a:buSzPct val="100000"/>
              <a:buChar char="•"/>
              <a:defRPr sz="3520"/>
            </a:pPr>
            <a:r>
              <a:t>Asymmetric information</a:t>
            </a:r>
          </a:p>
          <a:p>
            <a:pPr marL="402335" indent="-402335" defTabSz="528319">
              <a:buSzPct val="100000"/>
              <a:buChar char="•"/>
              <a:defRPr sz="3520"/>
            </a:pPr>
            <a:r>
              <a:t>Delayed feedback (meta-stability)</a:t>
            </a:r>
          </a:p>
          <a:p>
            <a:pPr marL="402335" indent="-402335" defTabSz="528319">
              <a:buSzPct val="100000"/>
              <a:buChar char="•"/>
              <a:defRPr sz="3520"/>
            </a:pPr>
            <a:r>
              <a:t>Culture as constraint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5" name="Principal-Agent Problem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Principal-Agent Problem</a:t>
            </a:r>
          </a:p>
        </p:txBody>
      </p:sp>
      <p:sp>
        <p:nvSpPr>
          <p:cNvPr id="186" name="Internal payoff function (incentive program)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Internal payoff function (incentive program)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Boards lack real-time feedback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Incentives encourage behaviors long before numbers reveal them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" name="Delayed Feedback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Delayed Feedback</a:t>
            </a:r>
          </a:p>
        </p:txBody>
      </p:sp>
      <p:sp>
        <p:nvSpPr>
          <p:cNvPr id="190" name="Problems tend to appear first when they are hard to correct…"/>
          <p:cNvSpPr txBox="1"/>
          <p:nvPr>
            <p:ph type="subTitle" sz="half" idx="1"/>
          </p:nvPr>
        </p:nvSpPr>
        <p:spPr>
          <a:xfrm>
            <a:off x="1206499" y="7357839"/>
            <a:ext cx="21971001" cy="3527255"/>
          </a:xfrm>
          <a:prstGeom prst="rect">
            <a:avLst/>
          </a:prstGeom>
        </p:spPr>
        <p:txBody>
          <a:bodyPr/>
          <a:lstStyle/>
          <a:p>
            <a:pPr marL="146303" indent="-146303" defTabSz="528319">
              <a:buSzPct val="100000"/>
              <a:buChar char="•"/>
              <a:defRPr sz="3520"/>
            </a:pPr>
            <a:r>
              <a:t> Problems tend to appear first when they are hard to correct</a:t>
            </a:r>
          </a:p>
          <a:p>
            <a:pPr marL="146303" indent="-146303" defTabSz="528319">
              <a:buSzPct val="100000"/>
              <a:buChar char="•"/>
              <a:defRPr sz="3520"/>
            </a:pPr>
            <a:r>
              <a:t> Meta-stability: stable, stable, stable, unstable… (e.g. loan collateral)</a:t>
            </a:r>
          </a:p>
          <a:p>
            <a:pPr marL="146303" indent="-146303" defTabSz="528319">
              <a:buSzPct val="100000"/>
              <a:buChar char="•"/>
              <a:defRPr sz="3520"/>
            </a:pPr>
            <a:r>
              <a:t> Positive feedback: Incentives driving short-term optimization -&gt; Short-term optimization -&gt; Numbers look better -&gt; Repeat</a:t>
            </a:r>
          </a:p>
          <a:p>
            <a:pPr marL="146303" indent="-146303" defTabSz="528319">
              <a:buSzPct val="100000"/>
              <a:buChar char="•"/>
              <a:defRPr sz="3520"/>
            </a:pPr>
            <a:r>
              <a:t> Negative feedback not working: Whistleblowers thrown out, control functions lacking power, the board dependent on executives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Culture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Culture</a:t>
            </a:r>
          </a:p>
        </p:txBody>
      </p:sp>
      <p:sp>
        <p:nvSpPr>
          <p:cNvPr id="194" name="The internally permissible framing of issues have outsized impact on readiness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94310" indent="-194310" defTabSz="701675">
              <a:buSzPct val="100000"/>
              <a:buChar char="•"/>
              <a:defRPr sz="4675"/>
            </a:pPr>
            <a:r>
              <a:t> The internally permissible framing of issues have outsized impact on readiness</a:t>
            </a:r>
          </a:p>
          <a:p>
            <a:pPr marL="194310" indent="-194310" defTabSz="701675">
              <a:buSzPct val="100000"/>
              <a:buChar char="•"/>
              <a:defRPr sz="4675"/>
            </a:pPr>
            <a:r>
              <a:t> Control functions are only effective when culturally allowed 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7" name="Deformed Incentives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Deformed Incentives</a:t>
            </a:r>
          </a:p>
        </p:txBody>
      </p:sp>
      <p:sp>
        <p:nvSpPr>
          <p:cNvPr id="198" name="EBITDA-linked compensation (resulting in optimizing for… adjusting EBIT)…"/>
          <p:cNvSpPr txBox="1"/>
          <p:nvPr>
            <p:ph type="subTitle" sz="half" idx="1"/>
          </p:nvPr>
        </p:nvSpPr>
        <p:spPr>
          <a:xfrm>
            <a:off x="1206499" y="7357839"/>
            <a:ext cx="21971001" cy="3405873"/>
          </a:xfrm>
          <a:prstGeom prst="rect">
            <a:avLst/>
          </a:prstGeom>
        </p:spPr>
        <p:txBody>
          <a:bodyPr/>
          <a:lstStyle/>
          <a:p>
            <a:pPr marL="137160" indent="-137160" defTabSz="495300">
              <a:buSzPct val="100000"/>
              <a:buChar char="•"/>
              <a:defRPr sz="3300"/>
            </a:pPr>
            <a:r>
              <a:t> EBITDA-linked compensation (resulting in optimizing for… adjusting EBIT)</a:t>
            </a:r>
          </a:p>
          <a:p>
            <a:pPr marL="137160" indent="-137160" defTabSz="495300">
              <a:buSzPct val="100000"/>
              <a:buChar char="•"/>
              <a:defRPr sz="3300"/>
            </a:pPr>
            <a:r>
              <a:t> Shifting costs to intangibles</a:t>
            </a:r>
          </a:p>
          <a:p>
            <a:pPr marL="137160" indent="-137160" defTabSz="495300">
              <a:buSzPct val="100000"/>
              <a:buChar char="•"/>
              <a:defRPr sz="3300"/>
            </a:pPr>
            <a:r>
              <a:t> If growth = value, then growth is being optimized, resulting in higher burn rate</a:t>
            </a:r>
          </a:p>
          <a:p>
            <a:pPr marL="137160" indent="-137160" defTabSz="495300">
              <a:buSzPct val="100000"/>
              <a:buChar char="•"/>
              <a:defRPr sz="3300"/>
            </a:pPr>
            <a:r>
              <a:t> Adjusted IFRS &amp; Non-GAAP adjustments</a:t>
            </a:r>
          </a:p>
          <a:p>
            <a:pPr marL="137160" indent="-137160" defTabSz="495300">
              <a:buSzPct val="100000"/>
              <a:buChar char="•"/>
              <a:defRPr sz="3300"/>
            </a:pPr>
            <a:r>
              <a:t> Shifting KPIs = signal loss</a:t>
            </a:r>
          </a:p>
          <a:p>
            <a:pPr marL="137160" indent="-137160" defTabSz="495300">
              <a:buSzPct val="100000"/>
              <a:buChar char="•"/>
              <a:defRPr sz="3300"/>
            </a:pPr>
            <a:r>
              <a:t> Boards not independent of executives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Exit Incentives: VC/LBO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Exit Incentives: VC/LBO</a:t>
            </a:r>
          </a:p>
        </p:txBody>
      </p:sp>
      <p:sp>
        <p:nvSpPr>
          <p:cNvPr id="202" name="IRR optimization (dividends, buybacks, short-term cost cuts)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</a:pPr>
            <a:r>
              <a:t> IRR optimization (dividends, buybacks, short-term cost cuts)</a:t>
            </a:r>
          </a:p>
          <a:p>
            <a:pPr marL="228600" indent="-228600">
              <a:buSzPct val="100000"/>
              <a:buChar char="•"/>
            </a:pPr>
            <a:r>
              <a:t> “Window dressing“ when raising capital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5" name="Loyalty Over Competence"/>
          <p:cNvSpPr txBox="1"/>
          <p:nvPr>
            <p:ph type="ctrTitle"/>
          </p:nvPr>
        </p:nvSpPr>
        <p:spPr>
          <a:xfrm>
            <a:off x="1206500" y="2379333"/>
            <a:ext cx="21971000" cy="4648201"/>
          </a:xfrm>
          <a:prstGeom prst="rect">
            <a:avLst/>
          </a:prstGeom>
        </p:spPr>
        <p:txBody>
          <a:bodyPr/>
          <a:lstStyle/>
          <a:p>
            <a:pPr/>
            <a:r>
              <a:t>Loyalty Over Competence</a:t>
            </a:r>
          </a:p>
        </p:txBody>
      </p:sp>
      <p:sp>
        <p:nvSpPr>
          <p:cNvPr id="206" name="“Dictators &amp; Their Viziers“ (Egorov/Sonin)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“Dictators &amp; Their Viziers“ (Egorov/Sonin)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When leadership is afraid, loyalists get promoted to the detriment of  competence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Symptoms: CFOs regularly kicked out, auditors marginalized, whistleblowers fired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9" name="COSO on paper vs. COSO in reality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</a:pPr>
            <a:r>
              <a:t> COSO on paper vs. COSO in reality</a:t>
            </a:r>
          </a:p>
          <a:p>
            <a:pPr marL="228600" indent="-228600">
              <a:buSzPct val="100000"/>
              <a:buChar char="•"/>
            </a:pPr>
            <a:r>
              <a:t> Incentives, incentives, incentives (who do you report to?)</a:t>
            </a:r>
          </a:p>
        </p:txBody>
      </p:sp>
      <p:sp>
        <p:nvSpPr>
          <p:cNvPr id="210" name="Why Internal Controls Often Are Theatr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Internal Controls Often Are Theatre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" name="Präsentationsuntertitel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4" name="Titel der Präsentati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5" name="eingesetzter-Film.png" descr="eingesetzter-Fil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22638" y="0"/>
            <a:ext cx="17138724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8" name="The narrative design reveals what the company prioritizes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The narrative design reveals what the company prioritizes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Growth -&gt; Reward -&gt; Feedback strengthening that narrative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Critics are seen as obstacles, not sensors</a:t>
            </a:r>
          </a:p>
        </p:txBody>
      </p:sp>
      <p:sp>
        <p:nvSpPr>
          <p:cNvPr id="219" name="Storytelling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Storytelling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2" name="Incentive: Short-term profit reporting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Incentive: Short-term profit reporting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Feedback: The market rewarded creative accounting (mark-to-market + options)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Result: Meta-stability -&gt; Collapse, systemic blindness</a:t>
            </a:r>
          </a:p>
        </p:txBody>
      </p:sp>
      <p:sp>
        <p:nvSpPr>
          <p:cNvPr id="223" name="Case: Enr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Case: Enron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6" name="Incentive: Acquisitions &amp; Storytelling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Incentive: Acquisitions &amp; Storytelling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Feedback: Regulators &amp; banks bought into the illusion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Culture: “If you question us, you’re the problem“</a:t>
            </a:r>
          </a:p>
        </p:txBody>
      </p:sp>
      <p:sp>
        <p:nvSpPr>
          <p:cNvPr id="227" name="Case: Wirecar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Case: Wirecard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0" name="Incentive: Promote subscriptions growth, not cash flow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Incentive: Promote subscriptions growth, not cash flow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Feedback: Delayed in numbers, absolute in outcome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Result: Collapse in numbers before the board understood the forces at play</a:t>
            </a:r>
          </a:p>
        </p:txBody>
      </p:sp>
      <p:sp>
        <p:nvSpPr>
          <p:cNvPr id="231" name="Case: Viapla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Case: Viaplay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4" name="Incentive: IPO expectations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62305" indent="-162305" defTabSz="586104">
              <a:buSzPct val="100000"/>
              <a:buChar char="•"/>
              <a:defRPr sz="3905"/>
            </a:pPr>
            <a:r>
              <a:t> Incentive: IPO expectations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Storytelling: Fancy tech, successful adoption of core tech</a:t>
            </a:r>
          </a:p>
          <a:p>
            <a:pPr marL="162305" indent="-162305" defTabSz="586104">
              <a:buSzPct val="100000"/>
              <a:buChar char="•"/>
              <a:defRPr sz="3905"/>
            </a:pPr>
            <a:r>
              <a:t> Signs of troubles: CEO sold his shares &amp; expensive to borrow shares (impeding shorting)</a:t>
            </a:r>
          </a:p>
        </p:txBody>
      </p:sp>
      <p:sp>
        <p:nvSpPr>
          <p:cNvPr id="235" name="Case: Yubico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Case: Yubico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8" name="Social proof…"/>
          <p:cNvSpPr txBox="1"/>
          <p:nvPr>
            <p:ph type="subTitle" sz="half" idx="1"/>
          </p:nvPr>
        </p:nvSpPr>
        <p:spPr>
          <a:xfrm>
            <a:off x="1206499" y="7357839"/>
            <a:ext cx="21971001" cy="4014993"/>
          </a:xfrm>
          <a:prstGeom prst="rect">
            <a:avLst/>
          </a:prstGeom>
        </p:spPr>
        <p:txBody>
          <a:bodyPr/>
          <a:lstStyle/>
          <a:p>
            <a:pPr marL="141731" indent="-141731" defTabSz="511809">
              <a:buSzPct val="100000"/>
              <a:buChar char="•"/>
              <a:defRPr sz="3409"/>
            </a:pPr>
            <a:r>
              <a:t> Social proof</a:t>
            </a:r>
          </a:p>
          <a:p>
            <a:pPr marL="141731" indent="-141731" defTabSz="511809">
              <a:buSzPct val="100000"/>
              <a:buChar char="•"/>
              <a:defRPr sz="3409"/>
            </a:pPr>
            <a:r>
              <a:t> Authority bias</a:t>
            </a:r>
          </a:p>
          <a:p>
            <a:pPr marL="141731" indent="-141731" defTabSz="511809">
              <a:buSzPct val="100000"/>
              <a:buChar char="•"/>
              <a:defRPr sz="3409"/>
            </a:pPr>
            <a:r>
              <a:t> Narrative fallacy</a:t>
            </a:r>
          </a:p>
          <a:p>
            <a:pPr marL="141731" indent="-141731" defTabSz="511809">
              <a:buSzPct val="100000"/>
              <a:buChar char="•"/>
              <a:defRPr sz="3409"/>
            </a:pPr>
            <a:r>
              <a:t> Incentive-caused bias</a:t>
            </a:r>
          </a:p>
          <a:p>
            <a:pPr marL="141731" indent="-141731" defTabSz="511809">
              <a:buSzPct val="100000"/>
              <a:buChar char="•"/>
              <a:defRPr sz="3409"/>
            </a:pPr>
            <a:r>
              <a:t> Overconfidence, being outside the Circle of Competence, &amp; information noise</a:t>
            </a:r>
            <a:br/>
            <a:br/>
            <a:r>
              <a:t>People choose narrative &gt; signals because the narrative is easier to believe in</a:t>
            </a:r>
          </a:p>
        </p:txBody>
      </p:sp>
      <p:sp>
        <p:nvSpPr>
          <p:cNvPr id="239" name="Why Investors Still Bu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Investors Still Buy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2" name="Quick KPI shifts…"/>
          <p:cNvSpPr txBox="1"/>
          <p:nvPr>
            <p:ph type="subTitle" sz="half" idx="1"/>
          </p:nvPr>
        </p:nvSpPr>
        <p:spPr>
          <a:xfrm>
            <a:off x="1206499" y="7357839"/>
            <a:ext cx="21971001" cy="5200285"/>
          </a:xfrm>
          <a:prstGeom prst="rect">
            <a:avLst/>
          </a:prstGeom>
        </p:spPr>
        <p:txBody>
          <a:bodyPr/>
          <a:lstStyle/>
          <a:p>
            <a:pPr marL="128015" indent="-128015" defTabSz="462280">
              <a:buSzPct val="100000"/>
              <a:buChar char="•"/>
              <a:defRPr sz="3080"/>
            </a:pPr>
            <a:r>
              <a:t> Quick KPI shifts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Compensation tied to adjustable metrics / short-term incentives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Oddly often new CFOs, top talent leaving despite success (at the surface level)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Control functions with unclear mandate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Criticism is taken as indicating a negative personality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Storytelling increasing over time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Forward-looking statements en masse, with weak connection to cash flows</a:t>
            </a:r>
          </a:p>
          <a:p>
            <a:pPr marL="128015" indent="-128015" defTabSz="462280">
              <a:buSzPct val="100000"/>
              <a:buChar char="•"/>
              <a:defRPr sz="3080"/>
            </a:pPr>
            <a:r>
              <a:t> Analysts seem to pretty much think the same, refer to company narratives (notice their own incentives…)</a:t>
            </a:r>
            <a:br/>
            <a:br/>
            <a:r>
              <a:t>Core question: “What behavior is rational considering the incentives?“</a:t>
            </a:r>
          </a:p>
        </p:txBody>
      </p:sp>
      <p:sp>
        <p:nvSpPr>
          <p:cNvPr id="243" name="How To Spot Faulty System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Spot Faulty Systems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Autor:in und Datum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6" name="Companies don’t fail despite the incentives, they fail due to them…"/>
          <p:cNvSpPr txBox="1"/>
          <p:nvPr>
            <p:ph type="subTitle" sz="half" idx="1"/>
          </p:nvPr>
        </p:nvSpPr>
        <p:spPr>
          <a:xfrm>
            <a:off x="1206499" y="7357839"/>
            <a:ext cx="21971001" cy="3717440"/>
          </a:xfrm>
          <a:prstGeom prst="rect">
            <a:avLst/>
          </a:prstGeom>
        </p:spPr>
        <p:txBody>
          <a:bodyPr/>
          <a:lstStyle/>
          <a:p>
            <a:pPr marL="224027" indent="-224027" defTabSz="808990">
              <a:buSzPct val="100000"/>
              <a:buChar char="•"/>
              <a:defRPr sz="5390"/>
            </a:pPr>
            <a:r>
              <a:t> Companies don’t fail despite the incentives, they fail </a:t>
            </a:r>
            <a:r>
              <a:rPr i="1">
                <a:latin typeface="Produkt Regular"/>
                <a:ea typeface="Produkt Regular"/>
                <a:cs typeface="Produkt Regular"/>
                <a:sym typeface="Produkt Regular"/>
              </a:rPr>
              <a:t>due</a:t>
            </a:r>
            <a:r>
              <a:t> to them</a:t>
            </a:r>
          </a:p>
          <a:p>
            <a:pPr marL="224027" indent="-224027" defTabSz="808990">
              <a:buSzPct val="100000"/>
              <a:buChar char="•"/>
              <a:defRPr sz="5390"/>
            </a:pPr>
            <a:r>
              <a:t> Governance failures are the model if the incentives are wrong</a:t>
            </a:r>
          </a:p>
          <a:p>
            <a:pPr marL="224027" indent="-224027" defTabSz="808990">
              <a:buSzPct val="100000"/>
              <a:buChar char="•"/>
              <a:defRPr sz="5390"/>
            </a:pPr>
            <a:r>
              <a:t> Ask what isn’t being mentioned despite the relevancy</a:t>
            </a:r>
          </a:p>
          <a:p>
            <a:pPr marL="224027" indent="-224027" defTabSz="808990">
              <a:buSzPct val="100000"/>
              <a:buChar char="•"/>
              <a:defRPr sz="5390"/>
            </a:pPr>
            <a:r>
              <a:t> Human nature at play</a:t>
            </a:r>
          </a:p>
        </p:txBody>
      </p:sp>
      <p:sp>
        <p:nvSpPr>
          <p:cNvPr id="247" name="The End: Governance Failures Are Not Exceptional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End: Governance Failures Are Not Exceptional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7_MinimalistDark">
  <a:themeElements>
    <a:clrScheme name="37_MinimalistDark">
      <a:dk1>
        <a:srgbClr val="4B6079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7_MinimalistDark">
  <a:themeElements>
    <a:clrScheme name="37_MinimalistDark">
      <a:dk1>
        <a:srgbClr val="000000"/>
      </a:dk1>
      <a:lt1>
        <a:srgbClr val="FFFFFF"/>
      </a:lt1>
      <a:dk2>
        <a:srgbClr val="6F6F6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7_Minimalist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7_Minimalist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